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2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79556</c:v>
                </c:pt>
                <c:pt idx="1">
                  <c:v>57777.3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74709</c:v>
                </c:pt>
                <c:pt idx="1">
                  <c:v>66422.37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821056"/>
        <c:axId val="269822592"/>
      </c:barChart>
      <c:catAx>
        <c:axId val="269821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269822592"/>
        <c:crosses val="autoZero"/>
        <c:auto val="1"/>
        <c:lblAlgn val="ctr"/>
        <c:lblOffset val="100"/>
        <c:noMultiLvlLbl val="0"/>
      </c:catAx>
      <c:valAx>
        <c:axId val="26982259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698210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565835520559953E-3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2956.88</c:v>
                </c:pt>
                <c:pt idx="1">
                  <c:v>1365.75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21077.93</c:v>
                </c:pt>
                <c:pt idx="1">
                  <c:v>7235.7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31468</c:v>
                </c:pt>
                <c:pt idx="1">
                  <c:v>22404.9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24053.48</c:v>
                </c:pt>
                <c:pt idx="1">
                  <c:v>26770.94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281495040"/>
        <c:axId val="281496576"/>
      </c:barChart>
      <c:catAx>
        <c:axId val="281495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281496576"/>
        <c:crosses val="autoZero"/>
        <c:auto val="1"/>
        <c:lblAlgn val="ctr"/>
        <c:lblOffset val="100"/>
        <c:tickLblSkip val="1"/>
        <c:noMultiLvlLbl val="0"/>
      </c:catAx>
      <c:valAx>
        <c:axId val="281496576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281495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908156962433862E-2"/>
          <c:y val="0.46090712143095214"/>
          <c:w val="0.64986071288361669"/>
          <c:h val="0.4151193848831611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79556.289999999994</c:v>
                </c:pt>
                <c:pt idx="1">
                  <c:v>57777.3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1699072"/>
        <c:axId val="281700608"/>
      </c:lineChart>
      <c:catAx>
        <c:axId val="2816990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1700608"/>
        <c:crosses val="autoZero"/>
        <c:auto val="1"/>
        <c:lblAlgn val="ctr"/>
        <c:lblOffset val="100"/>
        <c:noMultiLvlLbl val="0"/>
      </c:catAx>
      <c:valAx>
        <c:axId val="281700608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28169907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6393013723471928"/>
          <c:y val="0.37534718364626152"/>
          <c:w val="0.27734371798540491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0.1145398435736013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-3.5874418115446623E-2"/>
                  <c:y val="-5.092552987093489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1.9853665215317684E-3"/>
                  <c:y val="8.722097016903419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-2.304524645428976E-2"/>
                  <c:y val="-4.405978674737150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-0.17529731195177725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6"/>
              <c:layout>
                <c:manualLayout>
                  <c:x val="-9.1817506315272163E-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Нацилнальная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ЖКХ</c:v>
                </c:pt>
                <c:pt idx="4">
                  <c:v>культура</c:v>
                </c:pt>
                <c:pt idx="5">
                  <c:v>физическая кульутра и спорт</c:v>
                </c:pt>
                <c:pt idx="6">
                  <c:v>прочие расходы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0.16</c:v>
                </c:pt>
                <c:pt idx="1">
                  <c:v>4.2000000000000003E-2</c:v>
                </c:pt>
                <c:pt idx="2">
                  <c:v>0.127</c:v>
                </c:pt>
                <c:pt idx="3">
                  <c:v>0.28199999999999997</c:v>
                </c:pt>
                <c:pt idx="4">
                  <c:v>0.30199999999999999</c:v>
                </c:pt>
                <c:pt idx="5">
                  <c:v>7.5999999999999998E-2</c:v>
                </c:pt>
                <c:pt idx="6">
                  <c:v>1.0999999999999999E-2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0.24762</cdr:x>
      <cdr:y>0.36358</cdr:y>
    </cdr:from>
    <cdr:to>
      <cdr:x>0.69249</cdr:x>
      <cdr:y>0.71563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084247" y="1768262"/>
          <a:ext cx="3744416" cy="1712223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0.35621</cdr:x>
      <cdr:y>0.30764</cdr:y>
    </cdr:from>
    <cdr:to>
      <cdr:x>0.82082</cdr:x>
      <cdr:y>0.6745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2998221" y="1496199"/>
          <a:ext cx="3910562" cy="1784231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0.46198</cdr:x>
      <cdr:y>0.59223</cdr:y>
    </cdr:from>
    <cdr:to>
      <cdr:x>0.57781</cdr:x>
      <cdr:y>0.6745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888432" y="2880320"/>
          <a:ext cx="97494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24,4%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0.3178</cdr:x>
      <cdr:y>0.375</cdr:y>
    </cdr:from>
    <cdr:to>
      <cdr:x>0.43223</cdr:x>
      <cdr:y>0.58333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53114" y="648072"/>
          <a:ext cx="99131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- 27,4 %</a:t>
          </a:r>
          <a:endParaRPr lang="ru-RU" sz="1400" b="1" dirty="0">
            <a:solidFill>
              <a:schemeClr val="tx1">
                <a:lumMod val="85000"/>
                <a:lumOff val="15000"/>
              </a:schemeClr>
            </a:solidFill>
            <a:latin typeface="Trebuchet MS" panose="020B0603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Лобановского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92102552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57 534,42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57 777,30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242,88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100,4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71 153,93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66 422,37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4 731,56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93,4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- 13 619,51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8 645,07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Лобановского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2078208"/>
              </p:ext>
            </p:extLst>
          </p:nvPr>
        </p:nvGraphicFramePr>
        <p:xfrm>
          <a:off x="395536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Лобановского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55976" y="3212976"/>
            <a:ext cx="960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-11,1%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62174947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593918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85" y="4077071"/>
            <a:ext cx="758133" cy="72008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39,6 %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2636912"/>
            <a:ext cx="827963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30,2 %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97460" y="5978558"/>
            <a:ext cx="683947" cy="3307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2,4 %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397460" y="5805264"/>
            <a:ext cx="683947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12,5 %</a:t>
            </a:r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013176"/>
            <a:ext cx="683947" cy="43204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38,8 %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789040"/>
            <a:ext cx="683947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46,3 %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978558"/>
            <a:ext cx="683947" cy="33076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prstClr val="black"/>
                </a:solidFill>
              </a:rPr>
              <a:t>3,7 %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Лобановского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481590" y="5373216"/>
            <a:ext cx="758133" cy="54006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26,5 %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3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Лобановского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11573405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Лобановского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844120608"/>
              </p:ext>
            </p:extLst>
          </p:nvPr>
        </p:nvGraphicFramePr>
        <p:xfrm>
          <a:off x="395536" y="1556795"/>
          <a:ext cx="8568953" cy="511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3825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5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11 876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10 629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924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10 202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8 466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20 365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18 731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1 634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20 191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20 081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5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5 015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71 154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66 422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4 732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93,4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58662833"/>
              </p:ext>
            </p:extLst>
          </p:nvPr>
        </p:nvGraphicFramePr>
        <p:xfrm>
          <a:off x="107504" y="1052736"/>
          <a:ext cx="8928991" cy="4818992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8 428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8 411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24 751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21 227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3 524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12 801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12 138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24 229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24 229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36,5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763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240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523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71 154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66 422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4 732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93,4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298513"/>
              </p:ext>
            </p:extLst>
          </p:nvPr>
        </p:nvGraphicFramePr>
        <p:xfrm>
          <a:off x="107504" y="1196751"/>
          <a:ext cx="8784208" cy="5120547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834069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47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физической культуры и спорта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5 014,8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5 014,8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20 210,4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20 100,5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06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5 614,6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5 592,8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21 067,5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18 672,0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88,6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12 689,3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11 332,9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89,3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2 712,0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2 712,0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454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814,9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583,6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71,6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608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68 123,5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64 008,6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94,0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911002"/>
              </p:ext>
            </p:extLst>
          </p:nvPr>
        </p:nvGraphicFramePr>
        <p:xfrm>
          <a:off x="467544" y="1412776"/>
          <a:ext cx="8424937" cy="49685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6"/>
                <a:gridCol w="1296144"/>
                <a:gridCol w="1343443"/>
                <a:gridCol w="1097942"/>
                <a:gridCol w="942992"/>
              </a:tblGrid>
              <a:tr h="16535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3370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  <a:tr h="26408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муниципального образования "Лобановское сельское поселение" от 15.12.2021 № 65 "О бюджете муниципального образования "Лобановское сельское поселение"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</a:tr>
              <a:tr h="33708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12" marR="5912" marT="591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10455</TotalTime>
  <Words>523</Words>
  <Application>Microsoft Office PowerPoint</Application>
  <PresentationFormat>Экран (4:3)</PresentationFormat>
  <Paragraphs>227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Лобановского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605</cp:revision>
  <cp:lastPrinted>2023-03-20T04:51:27Z</cp:lastPrinted>
  <dcterms:created xsi:type="dcterms:W3CDTF">2018-04-12T10:07:47Z</dcterms:created>
  <dcterms:modified xsi:type="dcterms:W3CDTF">2023-04-28T04:50:56Z</dcterms:modified>
</cp:coreProperties>
</file>